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5" r:id="rId1"/>
  </p:sldMasterIdLst>
  <p:notesMasterIdLst>
    <p:notesMasterId r:id="rId3"/>
  </p:notesMasterIdLst>
  <p:sldIdLst>
    <p:sldId id="261" r:id="rId2"/>
  </p:sldIdLst>
  <p:sldSz cx="30275213" cy="42803763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8" userDrawn="1">
          <p15:clr>
            <a:srgbClr val="A4A3A4"/>
          </p15:clr>
        </p15:guide>
        <p15:guide id="2" pos="2301" userDrawn="1">
          <p15:clr>
            <a:srgbClr val="A4A3A4"/>
          </p15:clr>
        </p15:guide>
        <p15:guide id="3" orient="horz" pos="24118" userDrawn="1">
          <p15:clr>
            <a:srgbClr val="A4A3A4"/>
          </p15:clr>
        </p15:guide>
        <p15:guide id="4" pos="4342" userDrawn="1">
          <p15:clr>
            <a:srgbClr val="A4A3A4"/>
          </p15:clr>
        </p15:guide>
        <p15:guide id="5" pos="4841" userDrawn="1">
          <p15:clr>
            <a:srgbClr val="A4A3A4"/>
          </p15:clr>
        </p15:guide>
        <p15:guide id="6" pos="6859" userDrawn="1">
          <p15:clr>
            <a:srgbClr val="A4A3A4"/>
          </p15:clr>
        </p15:guide>
        <p15:guide id="7" pos="7313" userDrawn="1">
          <p15:clr>
            <a:srgbClr val="A4A3A4"/>
          </p15:clr>
        </p15:guide>
        <p15:guide id="8" pos="9331" userDrawn="1">
          <p15:clr>
            <a:srgbClr val="A4A3A4"/>
          </p15:clr>
        </p15:guide>
        <p15:guide id="9" pos="9808" userDrawn="1">
          <p15:clr>
            <a:srgbClr val="A4A3A4"/>
          </p15:clr>
        </p15:guide>
        <p15:guide id="10" pos="11872" userDrawn="1">
          <p15:clr>
            <a:srgbClr val="A4A3A4"/>
          </p15:clr>
        </p15:guide>
        <p15:guide id="11" pos="12302" userDrawn="1">
          <p15:clr>
            <a:srgbClr val="A4A3A4"/>
          </p15:clr>
        </p15:guide>
        <p15:guide id="12" pos="14321" userDrawn="1">
          <p15:clr>
            <a:srgbClr val="A4A3A4"/>
          </p15:clr>
        </p15:guide>
        <p15:guide id="14" pos="16816" userDrawn="1">
          <p15:clr>
            <a:srgbClr val="A4A3A4"/>
          </p15:clr>
        </p15:guide>
        <p15:guide id="15" pos="14775" userDrawn="1">
          <p15:clr>
            <a:srgbClr val="A4A3A4"/>
          </p15:clr>
        </p15:guide>
        <p15:guide id="16" orient="horz" pos="24708" userDrawn="1">
          <p15:clr>
            <a:srgbClr val="A4A3A4"/>
          </p15:clr>
        </p15:guide>
        <p15:guide id="17" orient="horz" pos="2686" userDrawn="1">
          <p15:clr>
            <a:srgbClr val="A4A3A4"/>
          </p15:clr>
        </p15:guide>
        <p15:guide id="18" orient="horz" pos="18789" userDrawn="1">
          <p15:clr>
            <a:srgbClr val="A4A3A4"/>
          </p15:clr>
        </p15:guide>
        <p15:guide id="19" orient="horz" pos="17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9"/>
    <a:srgbClr val="FF7F0E"/>
    <a:srgbClr val="2D7FB8"/>
    <a:srgbClr val="FFAC63"/>
    <a:srgbClr val="2DA02D"/>
    <a:srgbClr val="E6E6E6"/>
    <a:srgbClr val="DDE8FF"/>
    <a:srgbClr val="B9D0FF"/>
    <a:srgbClr val="90B6FF"/>
    <a:srgbClr val="15D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739" autoAdjust="0"/>
  </p:normalViewPr>
  <p:slideViewPr>
    <p:cSldViewPr snapToGrid="0" showGuides="1">
      <p:cViewPr>
        <p:scale>
          <a:sx n="10" d="100"/>
          <a:sy n="10" d="100"/>
        </p:scale>
        <p:origin x="2654" y="648"/>
      </p:cViewPr>
      <p:guideLst>
        <p:guide orient="horz" pos="3298"/>
        <p:guide pos="2301"/>
        <p:guide orient="horz" pos="24118"/>
        <p:guide pos="4342"/>
        <p:guide pos="4841"/>
        <p:guide pos="6859"/>
        <p:guide pos="7313"/>
        <p:guide pos="9331"/>
        <p:guide pos="9808"/>
        <p:guide pos="11872"/>
        <p:guide pos="12302"/>
        <p:guide pos="14321"/>
        <p:guide pos="16816"/>
        <p:guide pos="14775"/>
        <p:guide orient="horz" pos="24708"/>
        <p:guide orient="horz" pos="2686"/>
        <p:guide orient="horz" pos="18789"/>
        <p:guide orient="horz" pos="174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50" d="100"/>
          <a:sy n="150" d="100"/>
        </p:scale>
        <p:origin x="91" y="10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475D-7C59-492E-8EFA-9438E70A0228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16FE5-B567-4967-867B-AA07F49A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16FE5-B567-4967-867B-AA07F49A12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3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uer Kopf + Fu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40019591"/>
            <a:ext cx="30338713" cy="2784171"/>
          </a:xfrm>
          <a:prstGeom prst="rect">
            <a:avLst/>
          </a:prstGeom>
          <a:solidFill>
            <a:srgbClr val="0B2A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7" name="Picture 15" descr="TUD_Logo_weiss_2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74889"/>
            <a:ext cx="7005183" cy="203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93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" y="3"/>
            <a:ext cx="30464125" cy="42802172"/>
          </a:xfrm>
          <a:prstGeom prst="rect">
            <a:avLst/>
          </a:prstGeom>
          <a:gradFill>
            <a:gsLst>
              <a:gs pos="85000">
                <a:schemeClr val="accent1"/>
              </a:gs>
              <a:gs pos="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3538538" y="39263638"/>
            <a:ext cx="60706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Member in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network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: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10775950" y="39231888"/>
            <a:ext cx="6937375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Funded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Space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for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one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or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more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logos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your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funding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bodies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18689638" y="39263638"/>
            <a:ext cx="7948612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/>
            </a:r>
            <a:b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Secondary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logo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TU Dresden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organizational</a:t>
            </a:r>
            <a:r>
              <a:rPr kumimoji="0" lang="de-DE" altLang="de-DE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de-DE" altLang="de-DE" sz="3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unit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5" name="Picture 9" descr="TUD_Logo_weiss_22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222375"/>
            <a:ext cx="8212137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098" y="39770340"/>
            <a:ext cx="2762035" cy="134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6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7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3" r:id="rId2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hteck 294"/>
          <p:cNvSpPr/>
          <p:nvPr/>
        </p:nvSpPr>
        <p:spPr>
          <a:xfrm>
            <a:off x="16504355" y="27430657"/>
            <a:ext cx="11784894" cy="10937005"/>
          </a:xfrm>
          <a:prstGeom prst="rect">
            <a:avLst/>
          </a:prstGeom>
          <a:solidFill>
            <a:srgbClr val="F7E9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916" y="2501"/>
            <a:ext cx="30275213" cy="3424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594A8"/>
              </a:solidFill>
            </a:endParaRPr>
          </a:p>
        </p:txBody>
      </p:sp>
      <p:pic>
        <p:nvPicPr>
          <p:cNvPr id="129" name="Picture 4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33C45492-C79B-CB0A-5FEF-728D3225D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504" y="40146100"/>
            <a:ext cx="7620000" cy="2476500"/>
          </a:xfrm>
          <a:prstGeom prst="rect">
            <a:avLst/>
          </a:prstGeom>
        </p:spPr>
      </p:pic>
      <p:pic>
        <p:nvPicPr>
          <p:cNvPr id="135" name="Picture 15" descr="TUD_Logo_weiss_2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4" y="738823"/>
            <a:ext cx="6483285" cy="188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</p:pic>
      <p:sp>
        <p:nvSpPr>
          <p:cNvPr id="293" name="Gleichschenkliges Dreieck 292"/>
          <p:cNvSpPr/>
          <p:nvPr/>
        </p:nvSpPr>
        <p:spPr>
          <a:xfrm rot="5400000">
            <a:off x="5257706" y="8226719"/>
            <a:ext cx="750789" cy="1501015"/>
          </a:xfrm>
          <a:prstGeom prst="triangle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9" name="Rechteck 298"/>
          <p:cNvSpPr/>
          <p:nvPr/>
        </p:nvSpPr>
        <p:spPr>
          <a:xfrm>
            <a:off x="2230648" y="14598756"/>
            <a:ext cx="26043362" cy="1149616"/>
          </a:xfrm>
          <a:prstGeom prst="rect">
            <a:avLst/>
          </a:prstGeom>
          <a:solidFill>
            <a:srgbClr val="0030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25" name="Gruppieren 324"/>
          <p:cNvGrpSpPr/>
          <p:nvPr/>
        </p:nvGrpSpPr>
        <p:grpSpPr>
          <a:xfrm>
            <a:off x="747861" y="19996213"/>
            <a:ext cx="4575361" cy="6322067"/>
            <a:chOff x="1586356" y="18342492"/>
            <a:chExt cx="4914228" cy="6790301"/>
          </a:xfrm>
        </p:grpSpPr>
        <p:sp>
          <p:nvSpPr>
            <p:cNvPr id="326" name="Freihandform 325"/>
            <p:cNvSpPr/>
            <p:nvPr/>
          </p:nvSpPr>
          <p:spPr>
            <a:xfrm>
              <a:off x="1586356" y="18342492"/>
              <a:ext cx="3195350" cy="3672815"/>
            </a:xfrm>
            <a:custGeom>
              <a:avLst/>
              <a:gdLst>
                <a:gd name="connsiteX0" fmla="*/ 0 w 5606520"/>
                <a:gd name="connsiteY0" fmla="*/ 2438837 h 4877673"/>
                <a:gd name="connsiteX1" fmla="*/ 1219418 w 5606520"/>
                <a:gd name="connsiteY1" fmla="*/ 1 h 4877673"/>
                <a:gd name="connsiteX2" fmla="*/ 4387102 w 5606520"/>
                <a:gd name="connsiteY2" fmla="*/ 1 h 4877673"/>
                <a:gd name="connsiteX3" fmla="*/ 5606520 w 5606520"/>
                <a:gd name="connsiteY3" fmla="*/ 2438837 h 4877673"/>
                <a:gd name="connsiteX4" fmla="*/ 4387102 w 5606520"/>
                <a:gd name="connsiteY4" fmla="*/ 4877672 h 4877673"/>
                <a:gd name="connsiteX5" fmla="*/ 1219418 w 5606520"/>
                <a:gd name="connsiteY5" fmla="*/ 4877672 h 4877673"/>
                <a:gd name="connsiteX6" fmla="*/ 0 w 5606520"/>
                <a:gd name="connsiteY6" fmla="*/ 2438837 h 487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6520" h="4877673">
                  <a:moveTo>
                    <a:pt x="2803259" y="0"/>
                  </a:moveTo>
                  <a:lnTo>
                    <a:pt x="5606518" y="1060894"/>
                  </a:lnTo>
                  <a:lnTo>
                    <a:pt x="5606518" y="3816779"/>
                  </a:lnTo>
                  <a:lnTo>
                    <a:pt x="2803259" y="4877673"/>
                  </a:lnTo>
                  <a:lnTo>
                    <a:pt x="2" y="3816779"/>
                  </a:lnTo>
                  <a:lnTo>
                    <a:pt x="2" y="1060894"/>
                  </a:lnTo>
                  <a:lnTo>
                    <a:pt x="2803259" y="0"/>
                  </a:lnTo>
                  <a:close/>
                </a:path>
              </a:pathLst>
            </a:custGeom>
            <a:solidFill>
              <a:srgbClr val="0030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760104" tIns="873684" rIns="760105" bIns="873683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ihandform 326"/>
            <p:cNvSpPr/>
            <p:nvPr/>
          </p:nvSpPr>
          <p:spPr>
            <a:xfrm>
              <a:off x="3305234" y="21459978"/>
              <a:ext cx="3195350" cy="3672815"/>
            </a:xfrm>
            <a:custGeom>
              <a:avLst/>
              <a:gdLst>
                <a:gd name="connsiteX0" fmla="*/ 0 w 5606520"/>
                <a:gd name="connsiteY0" fmla="*/ 2438837 h 4877673"/>
                <a:gd name="connsiteX1" fmla="*/ 1219418 w 5606520"/>
                <a:gd name="connsiteY1" fmla="*/ 1 h 4877673"/>
                <a:gd name="connsiteX2" fmla="*/ 4387102 w 5606520"/>
                <a:gd name="connsiteY2" fmla="*/ 1 h 4877673"/>
                <a:gd name="connsiteX3" fmla="*/ 5606520 w 5606520"/>
                <a:gd name="connsiteY3" fmla="*/ 2438837 h 4877673"/>
                <a:gd name="connsiteX4" fmla="*/ 4387102 w 5606520"/>
                <a:gd name="connsiteY4" fmla="*/ 4877672 h 4877673"/>
                <a:gd name="connsiteX5" fmla="*/ 1219418 w 5606520"/>
                <a:gd name="connsiteY5" fmla="*/ 4877672 h 4877673"/>
                <a:gd name="connsiteX6" fmla="*/ 0 w 5606520"/>
                <a:gd name="connsiteY6" fmla="*/ 2438837 h 487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6520" h="4877673">
                  <a:moveTo>
                    <a:pt x="2803259" y="0"/>
                  </a:moveTo>
                  <a:lnTo>
                    <a:pt x="5606518" y="1060894"/>
                  </a:lnTo>
                  <a:lnTo>
                    <a:pt x="5606518" y="3816779"/>
                  </a:lnTo>
                  <a:lnTo>
                    <a:pt x="2803259" y="4877673"/>
                  </a:lnTo>
                  <a:lnTo>
                    <a:pt x="2" y="3816779"/>
                  </a:lnTo>
                  <a:lnTo>
                    <a:pt x="2" y="1060894"/>
                  </a:lnTo>
                  <a:lnTo>
                    <a:pt x="2803259" y="0"/>
                  </a:lnTo>
                  <a:close/>
                </a:path>
              </a:pathLst>
            </a:custGeom>
            <a:solidFill>
              <a:srgbClr val="AD3F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007754" tIns="1121334" rIns="1007755" bIns="1121333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8" name="Textfeld 327"/>
          <p:cNvSpPr txBox="1"/>
          <p:nvPr/>
        </p:nvSpPr>
        <p:spPr>
          <a:xfrm>
            <a:off x="2384542" y="5994407"/>
            <a:ext cx="2547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i="0" u="sng" strike="noStrike" kern="0" cap="none" spc="0" normalizeH="0" baseline="0" noProof="0" dirty="0" err="1" smtClean="0">
                <a:ln>
                  <a:noFill/>
                </a:ln>
                <a:solidFill>
                  <a:srgbClr val="00305D"/>
                </a:solidFill>
                <a:effectLst/>
                <a:uLnTx/>
                <a:uFillTx/>
              </a:rPr>
              <a:t>Author</a:t>
            </a:r>
            <a:r>
              <a:rPr kumimoji="0" lang="en-GB" sz="3200" i="0" u="sng" strike="noStrike" kern="0" cap="none" spc="0" normalizeH="0" baseline="30000" noProof="0" dirty="0" err="1" smtClean="0">
                <a:ln>
                  <a:noFill/>
                </a:ln>
                <a:solidFill>
                  <a:srgbClr val="00305D"/>
                </a:solidFill>
                <a:effectLst/>
                <a:uLnTx/>
                <a:uFillTx/>
              </a:rPr>
              <a:t>a</a:t>
            </a:r>
            <a:r>
              <a:rPr kumimoji="0" lang="en-GB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305D"/>
                </a:solidFill>
                <a:effectLst/>
                <a:uLnTx/>
                <a:uFillTx/>
              </a:rPr>
              <a:t>, </a:t>
            </a:r>
            <a:r>
              <a:rPr lang="en-US" sz="3200" dirty="0" smtClean="0">
                <a:solidFill>
                  <a:srgbClr val="002F5D"/>
                </a:solidFill>
                <a:latin typeface="Open Sans" panose="020B0606030504020204" pitchFamily="34" charset="0"/>
              </a:rPr>
              <a:t>Co-author(s)</a:t>
            </a:r>
            <a:r>
              <a:rPr lang="en-US" sz="3200" baseline="30000" dirty="0" smtClean="0">
                <a:solidFill>
                  <a:srgbClr val="002F5D"/>
                </a:solidFill>
                <a:latin typeface="Open Sans" panose="020B0606030504020204" pitchFamily="34" charset="0"/>
              </a:rPr>
              <a:t>b</a:t>
            </a:r>
            <a:r>
              <a:rPr lang="en-US" sz="3200" dirty="0" smtClean="0">
                <a:solidFill>
                  <a:srgbClr val="002F5D"/>
                </a:solidFill>
                <a:latin typeface="Open Sans" panose="020B0606030504020204" pitchFamily="34" charset="0"/>
              </a:rPr>
              <a:t>, </a:t>
            </a:r>
            <a:endParaRPr kumimoji="0" lang="en-GB" sz="3200" i="0" u="none" strike="noStrike" kern="0" cap="none" spc="0" normalizeH="0" baseline="30000" noProof="0" dirty="0" smtClean="0">
              <a:ln>
                <a:noFill/>
              </a:ln>
              <a:solidFill>
                <a:srgbClr val="00305D"/>
              </a:solidFill>
              <a:effectLst/>
              <a:uLnTx/>
              <a:uFillTx/>
            </a:endParaRPr>
          </a:p>
        </p:txBody>
      </p:sp>
      <p:sp>
        <p:nvSpPr>
          <p:cNvPr id="329" name="Textfeld 328"/>
          <p:cNvSpPr txBox="1"/>
          <p:nvPr/>
        </p:nvSpPr>
        <p:spPr>
          <a:xfrm>
            <a:off x="1501200" y="4567833"/>
            <a:ext cx="272428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5D"/>
                </a:solidFill>
                <a:effectLst/>
                <a:uLnTx/>
                <a:uFillTx/>
              </a:rPr>
              <a:t>Poster Title</a:t>
            </a:r>
          </a:p>
        </p:txBody>
      </p:sp>
      <p:sp>
        <p:nvSpPr>
          <p:cNvPr id="331" name="Textfeld 330"/>
          <p:cNvSpPr txBox="1"/>
          <p:nvPr/>
        </p:nvSpPr>
        <p:spPr>
          <a:xfrm>
            <a:off x="4694421" y="14805726"/>
            <a:ext cx="1859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Sub-title</a:t>
            </a:r>
          </a:p>
        </p:txBody>
      </p:sp>
      <p:sp>
        <p:nvSpPr>
          <p:cNvPr id="332" name="Rechteck 331"/>
          <p:cNvSpPr/>
          <p:nvPr/>
        </p:nvSpPr>
        <p:spPr>
          <a:xfrm>
            <a:off x="2384542" y="26655936"/>
            <a:ext cx="25904708" cy="1141816"/>
          </a:xfrm>
          <a:prstGeom prst="rect">
            <a:avLst/>
          </a:prstGeom>
          <a:solidFill>
            <a:srgbClr val="AD3F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6294772" y="26872613"/>
            <a:ext cx="13209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Sub-title</a:t>
            </a:r>
          </a:p>
        </p:txBody>
      </p:sp>
      <p:cxnSp>
        <p:nvCxnSpPr>
          <p:cNvPr id="334" name="Gerader Verbinder 333"/>
          <p:cNvCxnSpPr/>
          <p:nvPr/>
        </p:nvCxnSpPr>
        <p:spPr>
          <a:xfrm flipV="1">
            <a:off x="2230648" y="15370910"/>
            <a:ext cx="25607" cy="4718236"/>
          </a:xfrm>
          <a:prstGeom prst="line">
            <a:avLst/>
          </a:prstGeom>
          <a:noFill/>
          <a:ln w="38100" cap="flat" cmpd="sng" algn="ctr">
            <a:solidFill>
              <a:srgbClr val="00305D"/>
            </a:solidFill>
            <a:prstDash val="solid"/>
            <a:miter lim="800000"/>
          </a:ln>
          <a:effectLst/>
        </p:spPr>
      </p:cxnSp>
      <p:cxnSp>
        <p:nvCxnSpPr>
          <p:cNvPr id="335" name="Gerader Verbinder 334"/>
          <p:cNvCxnSpPr/>
          <p:nvPr/>
        </p:nvCxnSpPr>
        <p:spPr>
          <a:xfrm>
            <a:off x="2356602" y="25488900"/>
            <a:ext cx="0" cy="12898435"/>
          </a:xfrm>
          <a:prstGeom prst="line">
            <a:avLst/>
          </a:prstGeom>
          <a:noFill/>
          <a:ln w="38100" cap="flat" cmpd="sng" algn="ctr">
            <a:solidFill>
              <a:srgbClr val="AD3F91"/>
            </a:solidFill>
            <a:prstDash val="solid"/>
            <a:miter lim="800000"/>
          </a:ln>
          <a:effectLst/>
        </p:spPr>
      </p:cxnSp>
      <p:cxnSp>
        <p:nvCxnSpPr>
          <p:cNvPr id="339" name="Gerader Verbinder 338"/>
          <p:cNvCxnSpPr/>
          <p:nvPr/>
        </p:nvCxnSpPr>
        <p:spPr>
          <a:xfrm>
            <a:off x="2245888" y="8601832"/>
            <a:ext cx="2604336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75" name="Grafik 374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21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40" y="466363"/>
            <a:ext cx="5090122" cy="24241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916" y="3427331"/>
            <a:ext cx="30275213" cy="7331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feld 97"/>
          <p:cNvSpPr txBox="1"/>
          <p:nvPr/>
        </p:nvSpPr>
        <p:spPr>
          <a:xfrm>
            <a:off x="3048304" y="3501932"/>
            <a:ext cx="1859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RTG-2861-PCL Project XX – Event name</a:t>
            </a:r>
          </a:p>
        </p:txBody>
      </p:sp>
      <p:cxnSp>
        <p:nvCxnSpPr>
          <p:cNvPr id="116" name="Gerader Verbinder 115"/>
          <p:cNvCxnSpPr/>
          <p:nvPr/>
        </p:nvCxnSpPr>
        <p:spPr>
          <a:xfrm flipH="1">
            <a:off x="2371842" y="38367662"/>
            <a:ext cx="25904707" cy="0"/>
          </a:xfrm>
          <a:prstGeom prst="line">
            <a:avLst/>
          </a:prstGeom>
          <a:noFill/>
          <a:ln w="38100" cap="flat" cmpd="sng" algn="ctr">
            <a:solidFill>
              <a:srgbClr val="AD3F91"/>
            </a:solidFill>
            <a:prstDash val="solid"/>
            <a:miter lim="800000"/>
          </a:ln>
          <a:effectLst/>
        </p:spPr>
      </p:cxnSp>
      <p:sp>
        <p:nvSpPr>
          <p:cNvPr id="131" name="Text Box 8">
            <a:extLst>
              <a:ext uri="{FF2B5EF4-FFF2-40B4-BE49-F238E27FC236}">
                <a16:creationId xmlns:a16="http://schemas.microsoft.com/office/drawing/2014/main" id="{D265EBB6-A87D-32C2-4B6A-646B5D214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04" y="38602636"/>
            <a:ext cx="11280635" cy="153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9B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B2A5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2A5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accent1"/>
                </a:solidFill>
                <a:latin typeface="Open Sans" panose="020B0606030504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[1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chemeClr val="accent1"/>
                </a:solidFill>
                <a:effectLst/>
              </a:rPr>
              <a:t>[</a:t>
            </a:r>
            <a:r>
              <a:rPr lang="en-GB" sz="2400" dirty="0">
                <a:solidFill>
                  <a:schemeClr val="accent1"/>
                </a:solidFill>
                <a:effectLst/>
              </a:rPr>
              <a:t>2</a:t>
            </a:r>
            <a:r>
              <a:rPr lang="en-GB" sz="2400" dirty="0" smtClean="0">
                <a:solidFill>
                  <a:schemeClr val="accent1"/>
                </a:solidFill>
                <a:effectLst/>
              </a:rPr>
              <a:t>]</a:t>
            </a:r>
            <a:endParaRPr lang="en-US" sz="2400" b="1" dirty="0">
              <a:solidFill>
                <a:schemeClr val="accent1"/>
              </a:solidFill>
              <a:latin typeface="Open Sans" panose="020B0606030504020204" pitchFamily="34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17687482" y="38602636"/>
            <a:ext cx="102231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  <a:latin typeface="Open Sans" panose="020B0606030504020204" pitchFamily="34" charset="0"/>
              </a:rPr>
              <a:t>Acknowledgements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Open Sans" panose="020B0606030504020204" pitchFamily="34" charset="0"/>
              </a:rPr>
              <a:t>Funded by the Deutsche </a:t>
            </a:r>
            <a:r>
              <a:rPr lang="en-US" sz="2400" dirty="0" err="1" smtClean="0">
                <a:solidFill>
                  <a:schemeClr val="accent1"/>
                </a:solidFill>
                <a:latin typeface="Open Sans" panose="020B0606030504020204" pitchFamily="34" charset="0"/>
              </a:rPr>
              <a:t>Forschungsgemeinschaft</a:t>
            </a:r>
            <a:endParaRPr lang="en-US" sz="2400" dirty="0">
              <a:solidFill>
                <a:schemeClr val="accent1"/>
              </a:solidFill>
              <a:latin typeface="Open Sans" panose="020B06060305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Open Sans" panose="020B0606030504020204" pitchFamily="34" charset="0"/>
              </a:rPr>
              <a:t>(DFG</a:t>
            </a:r>
            <a:r>
              <a:rPr lang="en-US" sz="2400" dirty="0">
                <a:solidFill>
                  <a:schemeClr val="accent1"/>
                </a:solidFill>
                <a:latin typeface="Open Sans" panose="020B0606030504020204" pitchFamily="34" charset="0"/>
              </a:rPr>
              <a:t>, German Research Foundation) </a:t>
            </a:r>
            <a:r>
              <a:rPr lang="en-US" sz="2400" dirty="0" smtClean="0">
                <a:solidFill>
                  <a:schemeClr val="accent1"/>
                </a:solidFill>
                <a:latin typeface="Open Sans" panose="020B0606030504020204" pitchFamily="34" charset="0"/>
              </a:rPr>
              <a:t>– </a:t>
            </a:r>
            <a:r>
              <a:rPr lang="en-US" sz="2400" dirty="0">
                <a:solidFill>
                  <a:schemeClr val="accent1"/>
                </a:solidFill>
                <a:latin typeface="Open Sans" panose="020B0606030504020204" pitchFamily="34" charset="0"/>
              </a:rPr>
              <a:t>GRK2861 – </a:t>
            </a:r>
            <a:r>
              <a:rPr lang="en-US" sz="2400" dirty="0" smtClean="0">
                <a:solidFill>
                  <a:schemeClr val="accent1"/>
                </a:solidFill>
                <a:latin typeface="Open Sans" panose="020B0606030504020204" pitchFamily="34" charset="0"/>
              </a:rPr>
              <a:t>491865171 </a:t>
            </a:r>
            <a:endParaRPr lang="en-US" sz="2400" dirty="0">
              <a:solidFill>
                <a:schemeClr val="accent1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2615440" y="6882986"/>
            <a:ext cx="5254921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600"/>
              </a:spcAft>
            </a:pPr>
            <a:r>
              <a:rPr lang="en-US" baseline="30000" dirty="0">
                <a:solidFill>
                  <a:srgbClr val="002F5D"/>
                </a:solidFill>
                <a:latin typeface="Open Sans" panose="020B0606030504020204" pitchFamily="34" charset="0"/>
              </a:rPr>
              <a:t>a</a:t>
            </a:r>
            <a:r>
              <a:rPr lang="en-US" dirty="0">
                <a:solidFill>
                  <a:srgbClr val="002F5D"/>
                </a:solidFill>
                <a:latin typeface="Open Sans" panose="020B0606030504020204" pitchFamily="34" charset="0"/>
              </a:rPr>
              <a:t> </a:t>
            </a:r>
            <a:r>
              <a:rPr lang="en-US" dirty="0" smtClean="0">
                <a:solidFill>
                  <a:srgbClr val="002F5D"/>
                </a:solidFill>
                <a:latin typeface="Open Sans" panose="020B0606030504020204" pitchFamily="34" charset="0"/>
              </a:rPr>
              <a:t>Affiliation</a:t>
            </a:r>
            <a:br>
              <a:rPr lang="en-US" dirty="0" smtClean="0">
                <a:solidFill>
                  <a:srgbClr val="002F5D"/>
                </a:solidFill>
                <a:latin typeface="Open Sans" panose="020B0606030504020204" pitchFamily="34" charset="0"/>
              </a:rPr>
            </a:br>
            <a:r>
              <a:rPr lang="en-US" baseline="30000" dirty="0">
                <a:solidFill>
                  <a:srgbClr val="002F5D"/>
                </a:solidFill>
                <a:latin typeface="Open Sans" panose="020B0606030504020204" pitchFamily="34" charset="0"/>
              </a:rPr>
              <a:t> b</a:t>
            </a:r>
            <a:r>
              <a:rPr lang="en-US" dirty="0">
                <a:solidFill>
                  <a:srgbClr val="002F5D"/>
                </a:solidFill>
                <a:latin typeface="Open Sans" panose="020B0606030504020204" pitchFamily="34" charset="0"/>
              </a:rPr>
              <a:t> </a:t>
            </a:r>
            <a:r>
              <a:rPr lang="en-US" dirty="0" smtClean="0">
                <a:solidFill>
                  <a:srgbClr val="002F5D"/>
                </a:solidFill>
                <a:latin typeface="Open Sans" panose="020B0606030504020204" pitchFamily="34" charset="0"/>
              </a:rPr>
              <a:t>Affiliation</a:t>
            </a:r>
            <a:endParaRPr lang="en-US" dirty="0">
              <a:solidFill>
                <a:srgbClr val="002F5D"/>
              </a:solidFill>
              <a:latin typeface="Open Sans" panose="020B0606030504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1600"/>
              </a:spcAft>
            </a:pPr>
            <a:endParaRPr lang="en-US" dirty="0">
              <a:solidFill>
                <a:srgbClr val="002F5D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887" y="267515"/>
            <a:ext cx="5317270" cy="27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Powerpoint">
  <a:themeElements>
    <a:clrScheme name="PCL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77AE"/>
      </a:accent4>
      <a:accent5>
        <a:srgbClr val="AD3F91"/>
      </a:accent5>
      <a:accent6>
        <a:srgbClr val="84CFED"/>
      </a:accent6>
      <a:hlink>
        <a:srgbClr val="0069B4"/>
      </a:hlink>
      <a:folHlink>
        <a:srgbClr val="009FE3"/>
      </a:folHlink>
    </a:clrScheme>
    <a:fontScheme name="TU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EC036D-0CFA-43DE-9291-99B1BE171708}" vid="{7D603DB7-C427-4299-8A9A-003E7ABE75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</vt:lpstr>
      <vt:lpstr>Arial</vt:lpstr>
      <vt:lpstr>Calibri</vt:lpstr>
      <vt:lpstr>TUD_Powerpoint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Vankova</dc:creator>
  <cp:lastModifiedBy>Nina Vankova</cp:lastModifiedBy>
  <cp:revision>1</cp:revision>
  <dcterms:created xsi:type="dcterms:W3CDTF">2025-04-16T12:21:26Z</dcterms:created>
  <dcterms:modified xsi:type="dcterms:W3CDTF">2025-04-16T12:25:33Z</dcterms:modified>
</cp:coreProperties>
</file>